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93" r:id="rId5"/>
    <p:sldId id="296" r:id="rId6"/>
    <p:sldId id="298" r:id="rId7"/>
    <p:sldId id="295" r:id="rId8"/>
    <p:sldId id="300" r:id="rId9"/>
    <p:sldId id="301" r:id="rId10"/>
    <p:sldId id="302" r:id="rId11"/>
    <p:sldId id="303" r:id="rId12"/>
    <p:sldId id="297"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77954" autoAdjust="0"/>
  </p:normalViewPr>
  <p:slideViewPr>
    <p:cSldViewPr snapToGrid="0">
      <p:cViewPr varScale="1">
        <p:scale>
          <a:sx n="78" d="100"/>
          <a:sy n="78" d="100"/>
        </p:scale>
        <p:origin x="5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2" qsCatId="simple" csTypeId="urn:microsoft.com/office/officeart/2005/8/colors/accent1_2" csCatId="accent1" phldr="1"/>
      <dgm:spPr/>
      <dgm:t>
        <a:bodyPr/>
        <a:lstStyle/>
        <a:p>
          <a:endParaRPr lang="en-US"/>
        </a:p>
      </dgm:t>
    </dgm:pt>
    <dgm:pt modelId="{E5E4D699-C3CF-4415-B32C-A18B48AFE2A3}">
      <dgm:prSet/>
      <dgm:spPr/>
      <dgm:t>
        <a:bodyPr/>
        <a:lstStyle/>
        <a:p>
          <a:r>
            <a:rPr lang="en-US" dirty="0"/>
            <a:t>COMPLAINT IDENTIFIED</a:t>
          </a:r>
        </a:p>
      </dgm:t>
    </dgm:pt>
    <dgm:pt modelId="{C7C70553-EB1A-4554-849D-8153CC4AFCEB}" type="parTrans" cxnId="{A2DF84EA-DA42-4F03-BD6F-8E8D9966CB10}">
      <dgm:prSet/>
      <dgm:spPr/>
      <dgm:t>
        <a:bodyPr/>
        <a:lstStyle/>
        <a:p>
          <a:endParaRPr lang="en-US"/>
        </a:p>
      </dgm:t>
    </dgm:pt>
    <dgm:pt modelId="{61990FFE-20A5-4112-BACD-16BA28C36EBA}" type="sibTrans" cxnId="{A2DF84EA-DA42-4F03-BD6F-8E8D9966CB10}">
      <dgm:prSet/>
      <dgm:spPr/>
      <dgm:t>
        <a:bodyPr/>
        <a:lstStyle/>
        <a:p>
          <a:endParaRPr lang="en-US"/>
        </a:p>
      </dgm:t>
    </dgm:pt>
    <dgm:pt modelId="{9DB38719-EEF9-4638-91CE-8E8C646CC524}">
      <dgm:prSet/>
      <dgm:spPr/>
      <dgm:t>
        <a:bodyPr/>
        <a:lstStyle/>
        <a:p>
          <a:r>
            <a:rPr lang="en-US" dirty="0"/>
            <a:t>Identify the client’s complaints and problems with techniques such as the miracle question</a:t>
          </a:r>
        </a:p>
      </dgm:t>
    </dgm:pt>
    <dgm:pt modelId="{2D70C797-29DD-498F-9D71-4F6A2362408D}" type="parTrans" cxnId="{82C2E40D-9BC0-4ADA-915E-708000D2737D}">
      <dgm:prSet/>
      <dgm:spPr/>
      <dgm:t>
        <a:bodyPr/>
        <a:lstStyle/>
        <a:p>
          <a:endParaRPr lang="en-US"/>
        </a:p>
      </dgm:t>
    </dgm:pt>
    <dgm:pt modelId="{B8EFC625-D79E-4B16-A077-46ABEB1913DC}" type="sibTrans" cxnId="{82C2E40D-9BC0-4ADA-915E-708000D2737D}">
      <dgm:prSet/>
      <dgm:spPr/>
      <dgm:t>
        <a:bodyPr/>
        <a:lstStyle/>
        <a:p>
          <a:endParaRPr lang="en-US"/>
        </a:p>
      </dgm:t>
    </dgm:pt>
    <dgm:pt modelId="{5FC34D3A-C8D4-483C-8695-507470E74D50}">
      <dgm:prSet/>
      <dgm:spPr/>
      <dgm:t>
        <a:bodyPr/>
        <a:lstStyle/>
        <a:p>
          <a:r>
            <a:rPr lang="en-US" dirty="0"/>
            <a:t>CHANGE THE </a:t>
          </a:r>
        </a:p>
        <a:p>
          <a:r>
            <a:rPr lang="en-US" dirty="0"/>
            <a:t>DOING</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Change the doing of the situation that is perceived as problematic</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CHANGE THE</a:t>
          </a:r>
        </a:p>
        <a:p>
          <a:r>
            <a:rPr lang="en-US" dirty="0"/>
            <a:t>VIEWING</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r>
            <a:rPr lang="en-US" dirty="0"/>
            <a:t>Change the viewing of the situation that is perceived as problematic </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DERIVE</a:t>
          </a:r>
        </a:p>
        <a:p>
          <a:r>
            <a:rPr lang="en-US" dirty="0"/>
            <a:t>SOLUTIONS</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Evoke resources, strengths, and solutions to bring to the situation perceived as problematic</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0580C383-85A3-425E-A44E-5E7306FF943E}" type="pres">
      <dgm:prSet presAssocID="{08F627ED-A304-4697-8C44-18E45D3D2B1A}" presName="Name0" presStyleCnt="0">
        <dgm:presLayoutVars>
          <dgm:chMax/>
          <dgm:chPref/>
          <dgm:animLvl val="lvl"/>
        </dgm:presLayoutVars>
      </dgm:prSet>
      <dgm:spPr/>
    </dgm:pt>
    <dgm:pt modelId="{78B1F1D9-D4A1-4078-8320-A9F734DAF01D}" type="pres">
      <dgm:prSet presAssocID="{E5E4D699-C3CF-4415-B32C-A18B48AFE2A3}" presName="composite" presStyleCnt="0"/>
      <dgm:spPr/>
    </dgm:pt>
    <dgm:pt modelId="{556899F1-13C2-441E-879C-8B5F26234632}" type="pres">
      <dgm:prSet presAssocID="{E5E4D699-C3CF-4415-B32C-A18B48AFE2A3}" presName="Parent1" presStyleLbl="alignNode1" presStyleIdx="0" presStyleCnt="4">
        <dgm:presLayoutVars>
          <dgm:chMax val="1"/>
          <dgm:chPref val="1"/>
          <dgm:bulletEnabled val="1"/>
        </dgm:presLayoutVars>
      </dgm:prSet>
      <dgm:spPr/>
    </dgm:pt>
    <dgm:pt modelId="{3F8C8DF1-69FF-4267-9807-429FE1F669A4}" type="pres">
      <dgm:prSet presAssocID="{E5E4D699-C3CF-4415-B32C-A18B48AFE2A3}" presName="Childtext1" presStyleLbl="revTx" presStyleIdx="0" presStyleCnt="4">
        <dgm:presLayoutVars>
          <dgm:chMax val="0"/>
          <dgm:chPref val="0"/>
          <dgm:bulletEnabled/>
        </dgm:presLayoutVars>
      </dgm:prSet>
      <dgm:spPr/>
    </dgm:pt>
    <dgm:pt modelId="{7CD542A5-A839-406E-A09D-761397CD34CA}" type="pres">
      <dgm:prSet presAssocID="{E5E4D699-C3CF-4415-B32C-A18B48AFE2A3}"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8EAC9032-35F1-40A2-BA92-FC6DD5F3161F}" type="pres">
      <dgm:prSet presAssocID="{E5E4D699-C3CF-4415-B32C-A18B48AFE2A3}" presName="ConnectLineEnd" presStyleLbl="node1" presStyleIdx="0" presStyleCnt="4"/>
      <dgm:spPr/>
    </dgm:pt>
    <dgm:pt modelId="{CF11A881-B1B6-4E4B-9AB0-2514A9285EBA}" type="pres">
      <dgm:prSet presAssocID="{E5E4D699-C3CF-4415-B32C-A18B48AFE2A3}" presName="EmptyPane" presStyleCnt="0"/>
      <dgm:spPr/>
    </dgm:pt>
    <dgm:pt modelId="{0EDA1889-E3C7-4C7B-AA49-EF34A4D5D342}" type="pres">
      <dgm:prSet presAssocID="{61990FFE-20A5-4112-BACD-16BA28C36EBA}" presName="spaceBetweenRectangles" presStyleLbl="fgAcc1" presStyleIdx="0" presStyleCnt="3"/>
      <dgm:spPr/>
    </dgm:pt>
    <dgm:pt modelId="{AF022427-467C-44D2-B19C-073E877201DB}" type="pres">
      <dgm:prSet presAssocID="{5FC34D3A-C8D4-483C-8695-507470E74D50}" presName="composite" presStyleCnt="0"/>
      <dgm:spPr/>
    </dgm:pt>
    <dgm:pt modelId="{63AECF3B-25CA-476D-B7CA-904B4760CF3F}" type="pres">
      <dgm:prSet presAssocID="{5FC34D3A-C8D4-483C-8695-507470E74D50}" presName="Parent1" presStyleLbl="alignNode1" presStyleIdx="1" presStyleCnt="4">
        <dgm:presLayoutVars>
          <dgm:chMax val="1"/>
          <dgm:chPref val="1"/>
          <dgm:bulletEnabled val="1"/>
        </dgm:presLayoutVars>
      </dgm:prSet>
      <dgm:spPr/>
    </dgm:pt>
    <dgm:pt modelId="{7197D426-886B-449E-A886-FD13F5E0AC97}" type="pres">
      <dgm:prSet presAssocID="{5FC34D3A-C8D4-483C-8695-507470E74D50}" presName="Childtext1" presStyleLbl="revTx" presStyleIdx="1" presStyleCnt="4">
        <dgm:presLayoutVars>
          <dgm:chMax val="0"/>
          <dgm:chPref val="0"/>
          <dgm:bulletEnabled/>
        </dgm:presLayoutVars>
      </dgm:prSet>
      <dgm:spPr/>
    </dgm:pt>
    <dgm:pt modelId="{B9D6C9D4-469A-4107-97AE-8C43EA5CB946}" type="pres">
      <dgm:prSet presAssocID="{5FC34D3A-C8D4-483C-8695-507470E74D50}"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C1BEC2C0-22DD-44C4-AAFC-5C26B7685EF4}" type="pres">
      <dgm:prSet presAssocID="{5FC34D3A-C8D4-483C-8695-507470E74D50}" presName="ConnectLineEnd" presStyleLbl="node1" presStyleIdx="1" presStyleCnt="4"/>
      <dgm:spPr/>
    </dgm:pt>
    <dgm:pt modelId="{AC3D3D7F-40C6-4526-8B59-8E5946ACD3E0}" type="pres">
      <dgm:prSet presAssocID="{5FC34D3A-C8D4-483C-8695-507470E74D50}" presName="EmptyPane" presStyleCnt="0"/>
      <dgm:spPr/>
    </dgm:pt>
    <dgm:pt modelId="{1E3B17F3-BEE3-4918-AC1A-690DF45EE902}" type="pres">
      <dgm:prSet presAssocID="{1DECF9F5-40C0-4379-BCCE-7BCAAD54807B}" presName="spaceBetweenRectangles" presStyleLbl="fgAcc1" presStyleIdx="1" presStyleCnt="3"/>
      <dgm:spPr/>
    </dgm:pt>
    <dgm:pt modelId="{D1770950-AE34-40D9-810A-BC109B39D24D}" type="pres">
      <dgm:prSet presAssocID="{9845D52A-E054-4EB0-A5A3-32AE7DC6D645}" presName="composite" presStyleCnt="0"/>
      <dgm:spPr/>
    </dgm:pt>
    <dgm:pt modelId="{BF256D98-0EB6-41C8-AEED-E83691475757}" type="pres">
      <dgm:prSet presAssocID="{9845D52A-E054-4EB0-A5A3-32AE7DC6D645}" presName="Parent1" presStyleLbl="alignNode1" presStyleIdx="2" presStyleCnt="4">
        <dgm:presLayoutVars>
          <dgm:chMax val="1"/>
          <dgm:chPref val="1"/>
          <dgm:bulletEnabled val="1"/>
        </dgm:presLayoutVars>
      </dgm:prSet>
      <dgm:spPr/>
    </dgm:pt>
    <dgm:pt modelId="{DEDEAEC8-775B-4A0E-BDF8-C0B5BC0821DF}" type="pres">
      <dgm:prSet presAssocID="{9845D52A-E054-4EB0-A5A3-32AE7DC6D645}" presName="Childtext1" presStyleLbl="revTx" presStyleIdx="2" presStyleCnt="4">
        <dgm:presLayoutVars>
          <dgm:chMax val="0"/>
          <dgm:chPref val="0"/>
          <dgm:bulletEnabled/>
        </dgm:presLayoutVars>
      </dgm:prSet>
      <dgm:spPr/>
    </dgm:pt>
    <dgm:pt modelId="{D59E0661-D3C3-4072-9F55-5F1D1C88A7C9}" type="pres">
      <dgm:prSet presAssocID="{9845D52A-E054-4EB0-A5A3-32AE7DC6D645}"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4A753F44-E78B-4293-B0C7-6430408A43FA}" type="pres">
      <dgm:prSet presAssocID="{9845D52A-E054-4EB0-A5A3-32AE7DC6D645}" presName="ConnectLineEnd" presStyleLbl="node1" presStyleIdx="2" presStyleCnt="4"/>
      <dgm:spPr/>
    </dgm:pt>
    <dgm:pt modelId="{40AE410E-3FB3-4E51-8DE0-EDECFB7DA049}" type="pres">
      <dgm:prSet presAssocID="{9845D52A-E054-4EB0-A5A3-32AE7DC6D645}" presName="EmptyPane" presStyleCnt="0"/>
      <dgm:spPr/>
    </dgm:pt>
    <dgm:pt modelId="{601495B8-8CCC-4CA7-9BCE-B7441480B866}" type="pres">
      <dgm:prSet presAssocID="{796364FD-7651-493A-AEE5-8DD45DF8EEAC}" presName="spaceBetweenRectangles" presStyleLbl="fgAcc1" presStyleIdx="2" presStyleCnt="3"/>
      <dgm:spPr/>
    </dgm:pt>
    <dgm:pt modelId="{5B34DA1A-FC3A-4252-92D3-378DC0EC0FE5}" type="pres">
      <dgm:prSet presAssocID="{9AC77E87-FC4D-4F04-889B-73358514DC0D}" presName="composite" presStyleCnt="0"/>
      <dgm:spPr/>
    </dgm:pt>
    <dgm:pt modelId="{2167599F-F719-471E-A82D-5E79BEF908F2}" type="pres">
      <dgm:prSet presAssocID="{9AC77E87-FC4D-4F04-889B-73358514DC0D}" presName="Parent1" presStyleLbl="alignNode1" presStyleIdx="3" presStyleCnt="4">
        <dgm:presLayoutVars>
          <dgm:chMax val="1"/>
          <dgm:chPref val="1"/>
          <dgm:bulletEnabled val="1"/>
        </dgm:presLayoutVars>
      </dgm:prSet>
      <dgm:spPr/>
    </dgm:pt>
    <dgm:pt modelId="{BFDCC47A-3FE9-44B5-9256-8406C22486BA}" type="pres">
      <dgm:prSet presAssocID="{9AC77E87-FC4D-4F04-889B-73358514DC0D}" presName="Childtext1" presStyleLbl="revTx" presStyleIdx="3" presStyleCnt="4">
        <dgm:presLayoutVars>
          <dgm:chMax val="0"/>
          <dgm:chPref val="0"/>
          <dgm:bulletEnabled/>
        </dgm:presLayoutVars>
      </dgm:prSet>
      <dgm:spPr/>
    </dgm:pt>
    <dgm:pt modelId="{DF12EC0F-ABC1-486B-A916-C06438CBEF0F}" type="pres">
      <dgm:prSet presAssocID="{9AC77E87-FC4D-4F04-889B-73358514DC0D}"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140BD0F3-FA93-4CE5-A91C-40B9CBAA8403}" type="pres">
      <dgm:prSet presAssocID="{9AC77E87-FC4D-4F04-889B-73358514DC0D}" presName="ConnectLineEnd" presStyleLbl="node1" presStyleIdx="3" presStyleCnt="4"/>
      <dgm:spPr/>
    </dgm:pt>
    <dgm:pt modelId="{D3810F1D-4B00-48FE-B4C9-510F3F52C1C3}" type="pres">
      <dgm:prSet presAssocID="{9AC77E87-FC4D-4F04-889B-73358514DC0D}" presName="EmptyPane" presStyleCnt="0"/>
      <dgm:spPr/>
    </dgm:pt>
  </dgm:ptLst>
  <dgm:cxnLst>
    <dgm:cxn modelId="{82C2E40D-9BC0-4ADA-915E-708000D2737D}" srcId="{E5E4D699-C3CF-4415-B32C-A18B48AFE2A3}" destId="{9DB38719-EEF9-4638-91CE-8E8C646CC524}" srcOrd="0" destOrd="0" parTransId="{2D70C797-29DD-498F-9D71-4F6A2362408D}" sibTransId="{B8EFC625-D79E-4B16-A077-46ABEB1913DC}"/>
    <dgm:cxn modelId="{6E1E710E-5FCE-4A3A-BCC2-57EE88D2B611}" type="presOf" srcId="{9845D52A-E054-4EB0-A5A3-32AE7DC6D645}" destId="{BF256D98-0EB6-41C8-AEED-E83691475757}" srcOrd="0" destOrd="0" presId="urn:microsoft.com/office/officeart/2016/7/layout/HexagonTimeline"/>
    <dgm:cxn modelId="{B04C6215-C46D-4282-963F-02A26E25C8AB}" srcId="{08F627ED-A304-4697-8C44-18E45D3D2B1A}" destId="{9845D52A-E054-4EB0-A5A3-32AE7DC6D645}" srcOrd="2" destOrd="0" parTransId="{952EE001-86C3-4022-96EE-ABDB540B8A78}" sibTransId="{796364FD-7651-493A-AEE5-8DD45DF8EEAC}"/>
    <dgm:cxn modelId="{0BBE1328-2BDE-48E8-8607-729E9AD5CC15}" type="presOf" srcId="{9DB38719-EEF9-4638-91CE-8E8C646CC524}" destId="{3F8C8DF1-69FF-4267-9807-429FE1F669A4}" srcOrd="0" destOrd="0" presId="urn:microsoft.com/office/officeart/2016/7/layout/HexagonTimeline"/>
    <dgm:cxn modelId="{BD204A29-3AE9-4D43-8D20-E6691DA3D10E}" type="presOf" srcId="{566C4A8F-CE66-4FF5-AF11-6C385F74A275}" destId="{DEDEAEC8-775B-4A0E-BDF8-C0B5BC0821DF}" srcOrd="0" destOrd="0" presId="urn:microsoft.com/office/officeart/2016/7/layout/HexagonTimeline"/>
    <dgm:cxn modelId="{C5D8602B-517E-43E4-BD3A-FC1FECDD1246}" type="presOf" srcId="{08F627ED-A304-4697-8C44-18E45D3D2B1A}" destId="{0580C383-85A3-425E-A44E-5E7306FF943E}" srcOrd="0" destOrd="0" presId="urn:microsoft.com/office/officeart/2016/7/layout/HexagonTimeline"/>
    <dgm:cxn modelId="{66E8CE3C-459F-4648-B4D7-5039298A0E92}" srcId="{9845D52A-E054-4EB0-A5A3-32AE7DC6D645}" destId="{566C4A8F-CE66-4FF5-AF11-6C385F74A275}" srcOrd="0" destOrd="0" parTransId="{375C5A5E-5F04-4FE8-98F8-795867C18A18}" sibTransId="{E74B8A5E-78D9-4E5B-86E1-203DE271581F}"/>
    <dgm:cxn modelId="{6D67163F-4880-4E0E-B95A-F0DDE2AB3673}" type="presOf" srcId="{C2F0E5C9-2943-4A9B-872F-ECF6B159E9F4}" destId="{BFDCC47A-3FE9-44B5-9256-8406C22486BA}" srcOrd="0" destOrd="0" presId="urn:microsoft.com/office/officeart/2016/7/layout/HexagonTimeline"/>
    <dgm:cxn modelId="{04774158-8FAB-47B4-A2EE-D3D3A7E958BE}" srcId="{08F627ED-A304-4697-8C44-18E45D3D2B1A}" destId="{9AC77E87-FC4D-4F04-889B-73358514DC0D}" srcOrd="3" destOrd="0" parTransId="{B29F90F6-921F-42B9-A496-5D121F61821E}" sibTransId="{3A77AB9A-DF29-465E-A0A5-D4FA3D0C537F}"/>
    <dgm:cxn modelId="{FF79A57F-A2E9-483E-AD10-5F90BB6D9BFF}" type="presOf" srcId="{5FC34D3A-C8D4-483C-8695-507470E74D50}" destId="{63AECF3B-25CA-476D-B7CA-904B4760CF3F}"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A6BB1BBC-671E-4B35-937E-DD6E947B3158}" type="presOf" srcId="{C057D6ED-8F49-42DC-B8A7-C07F68F0F734}" destId="{7197D426-886B-449E-A886-FD13F5E0AC97}" srcOrd="0" destOrd="0" presId="urn:microsoft.com/office/officeart/2016/7/layout/HexagonTimeline"/>
    <dgm:cxn modelId="{EBF452CA-3471-43AB-ACE9-A8D1E3C66270}" type="presOf" srcId="{E5E4D699-C3CF-4415-B32C-A18B48AFE2A3}" destId="{556899F1-13C2-441E-879C-8B5F26234632}" srcOrd="0" destOrd="0" presId="urn:microsoft.com/office/officeart/2016/7/layout/HexagonTimeline"/>
    <dgm:cxn modelId="{277179CE-E2F5-4733-8D23-9E37CACB7B9E}" srcId="{08F627ED-A304-4697-8C44-18E45D3D2B1A}" destId="{5FC34D3A-C8D4-483C-8695-507470E74D50}" srcOrd="1" destOrd="0" parTransId="{9978A89C-C2F1-4241-807C-13619E6D6376}" sibTransId="{1DECF9F5-40C0-4379-BCCE-7BCAAD54807B}"/>
    <dgm:cxn modelId="{D83265D3-E692-4137-90D3-748CD191DC94}" type="presOf" srcId="{9AC77E87-FC4D-4F04-889B-73358514DC0D}" destId="{2167599F-F719-471E-A82D-5E79BEF908F2}" srcOrd="0" destOrd="0" presId="urn:microsoft.com/office/officeart/2016/7/layout/HexagonTimeline"/>
    <dgm:cxn modelId="{A2DF84EA-DA42-4F03-BD6F-8E8D9966CB10}" srcId="{08F627ED-A304-4697-8C44-18E45D3D2B1A}" destId="{E5E4D699-C3CF-4415-B32C-A18B48AFE2A3}" srcOrd="0" destOrd="0" parTransId="{C7C70553-EB1A-4554-849D-8153CC4AFCEB}" sibTransId="{61990FFE-20A5-4112-BACD-16BA28C36EBA}"/>
    <dgm:cxn modelId="{F6B66A9F-F428-4AD7-99F8-E293C148ADA4}" type="presParOf" srcId="{0580C383-85A3-425E-A44E-5E7306FF943E}" destId="{78B1F1D9-D4A1-4078-8320-A9F734DAF01D}" srcOrd="0" destOrd="0" presId="urn:microsoft.com/office/officeart/2016/7/layout/HexagonTimeline"/>
    <dgm:cxn modelId="{F8D9346E-E7B0-4A3E-A3E5-66D91A5BB4EF}" type="presParOf" srcId="{78B1F1D9-D4A1-4078-8320-A9F734DAF01D}" destId="{556899F1-13C2-441E-879C-8B5F26234632}" srcOrd="0" destOrd="0" presId="urn:microsoft.com/office/officeart/2016/7/layout/HexagonTimeline"/>
    <dgm:cxn modelId="{1F4BFCED-49A0-470B-807C-94766C1A6E88}" type="presParOf" srcId="{78B1F1D9-D4A1-4078-8320-A9F734DAF01D}" destId="{3F8C8DF1-69FF-4267-9807-429FE1F669A4}" srcOrd="1" destOrd="0" presId="urn:microsoft.com/office/officeart/2016/7/layout/HexagonTimeline"/>
    <dgm:cxn modelId="{453F1C98-FCC0-488D-9610-0BEFFADC7BBD}" type="presParOf" srcId="{78B1F1D9-D4A1-4078-8320-A9F734DAF01D}" destId="{7CD542A5-A839-406E-A09D-761397CD34CA}" srcOrd="2" destOrd="0" presId="urn:microsoft.com/office/officeart/2016/7/layout/HexagonTimeline"/>
    <dgm:cxn modelId="{1D60F2B8-EC42-4898-9347-2E9FEA726633}" type="presParOf" srcId="{78B1F1D9-D4A1-4078-8320-A9F734DAF01D}" destId="{8EAC9032-35F1-40A2-BA92-FC6DD5F3161F}" srcOrd="3" destOrd="0" presId="urn:microsoft.com/office/officeart/2016/7/layout/HexagonTimeline"/>
    <dgm:cxn modelId="{0C4C8501-E8D0-4411-8A38-A7BBFDB0E499}" type="presParOf" srcId="{78B1F1D9-D4A1-4078-8320-A9F734DAF01D}" destId="{CF11A881-B1B6-4E4B-9AB0-2514A9285EBA}" srcOrd="4" destOrd="0" presId="urn:microsoft.com/office/officeart/2016/7/layout/HexagonTimeline"/>
    <dgm:cxn modelId="{1070EAB3-C0F2-4158-9934-A96BE7D30CD9}" type="presParOf" srcId="{0580C383-85A3-425E-A44E-5E7306FF943E}" destId="{0EDA1889-E3C7-4C7B-AA49-EF34A4D5D342}" srcOrd="1" destOrd="0" presId="urn:microsoft.com/office/officeart/2016/7/layout/HexagonTimeline"/>
    <dgm:cxn modelId="{FFEB116A-0DE3-4720-BD99-8ABC77BD1C02}" type="presParOf" srcId="{0580C383-85A3-425E-A44E-5E7306FF943E}" destId="{AF022427-467C-44D2-B19C-073E877201DB}" srcOrd="2" destOrd="0" presId="urn:microsoft.com/office/officeart/2016/7/layout/HexagonTimeline"/>
    <dgm:cxn modelId="{9EF28E46-6E27-4C18-BDF8-0BFCC94FA57E}" type="presParOf" srcId="{AF022427-467C-44D2-B19C-073E877201DB}" destId="{63AECF3B-25CA-476D-B7CA-904B4760CF3F}" srcOrd="0" destOrd="0" presId="urn:microsoft.com/office/officeart/2016/7/layout/HexagonTimeline"/>
    <dgm:cxn modelId="{E6ED1BB3-E46F-42D9-9458-24DED11FEC07}" type="presParOf" srcId="{AF022427-467C-44D2-B19C-073E877201DB}" destId="{7197D426-886B-449E-A886-FD13F5E0AC97}" srcOrd="1" destOrd="0" presId="urn:microsoft.com/office/officeart/2016/7/layout/HexagonTimeline"/>
    <dgm:cxn modelId="{FECFBD0C-B248-4FB1-86E5-D192B987C2F5}" type="presParOf" srcId="{AF022427-467C-44D2-B19C-073E877201DB}" destId="{B9D6C9D4-469A-4107-97AE-8C43EA5CB946}" srcOrd="2" destOrd="0" presId="urn:microsoft.com/office/officeart/2016/7/layout/HexagonTimeline"/>
    <dgm:cxn modelId="{B645B247-C944-4B53-A533-FC70B88844CA}" type="presParOf" srcId="{AF022427-467C-44D2-B19C-073E877201DB}" destId="{C1BEC2C0-22DD-44C4-AAFC-5C26B7685EF4}" srcOrd="3" destOrd="0" presId="urn:microsoft.com/office/officeart/2016/7/layout/HexagonTimeline"/>
    <dgm:cxn modelId="{EFEB0104-9BE6-4BE6-8CA4-080E4EC1D796}" type="presParOf" srcId="{AF022427-467C-44D2-B19C-073E877201DB}" destId="{AC3D3D7F-40C6-4526-8B59-8E5946ACD3E0}" srcOrd="4" destOrd="0" presId="urn:microsoft.com/office/officeart/2016/7/layout/HexagonTimeline"/>
    <dgm:cxn modelId="{30813E9F-92FE-457F-A798-34AED8C14747}" type="presParOf" srcId="{0580C383-85A3-425E-A44E-5E7306FF943E}" destId="{1E3B17F3-BEE3-4918-AC1A-690DF45EE902}" srcOrd="3" destOrd="0" presId="urn:microsoft.com/office/officeart/2016/7/layout/HexagonTimeline"/>
    <dgm:cxn modelId="{BFE8FC82-748F-4007-B16A-8ADD470E5CE8}" type="presParOf" srcId="{0580C383-85A3-425E-A44E-5E7306FF943E}" destId="{D1770950-AE34-40D9-810A-BC109B39D24D}" srcOrd="4" destOrd="0" presId="urn:microsoft.com/office/officeart/2016/7/layout/HexagonTimeline"/>
    <dgm:cxn modelId="{DFBD7509-815F-4FB8-A809-02375B172794}" type="presParOf" srcId="{D1770950-AE34-40D9-810A-BC109B39D24D}" destId="{BF256D98-0EB6-41C8-AEED-E83691475757}" srcOrd="0" destOrd="0" presId="urn:microsoft.com/office/officeart/2016/7/layout/HexagonTimeline"/>
    <dgm:cxn modelId="{0C3DD67A-9FDC-4E90-B290-3282E9CF1422}" type="presParOf" srcId="{D1770950-AE34-40D9-810A-BC109B39D24D}" destId="{DEDEAEC8-775B-4A0E-BDF8-C0B5BC0821DF}" srcOrd="1" destOrd="0" presId="urn:microsoft.com/office/officeart/2016/7/layout/HexagonTimeline"/>
    <dgm:cxn modelId="{DE943765-9F2B-414A-B8D6-82E9446F1B9C}" type="presParOf" srcId="{D1770950-AE34-40D9-810A-BC109B39D24D}" destId="{D59E0661-D3C3-4072-9F55-5F1D1C88A7C9}" srcOrd="2" destOrd="0" presId="urn:microsoft.com/office/officeart/2016/7/layout/HexagonTimeline"/>
    <dgm:cxn modelId="{8BCF504B-2DB1-409E-91C5-1930DC978596}" type="presParOf" srcId="{D1770950-AE34-40D9-810A-BC109B39D24D}" destId="{4A753F44-E78B-4293-B0C7-6430408A43FA}" srcOrd="3" destOrd="0" presId="urn:microsoft.com/office/officeart/2016/7/layout/HexagonTimeline"/>
    <dgm:cxn modelId="{D5E0E930-6D1D-4CA3-9410-1B7166E1ECE6}" type="presParOf" srcId="{D1770950-AE34-40D9-810A-BC109B39D24D}" destId="{40AE410E-3FB3-4E51-8DE0-EDECFB7DA049}" srcOrd="4" destOrd="0" presId="urn:microsoft.com/office/officeart/2016/7/layout/HexagonTimeline"/>
    <dgm:cxn modelId="{91F94770-C15E-4938-B10F-2A7CBA135758}" type="presParOf" srcId="{0580C383-85A3-425E-A44E-5E7306FF943E}" destId="{601495B8-8CCC-4CA7-9BCE-B7441480B866}" srcOrd="5" destOrd="0" presId="urn:microsoft.com/office/officeart/2016/7/layout/HexagonTimeline"/>
    <dgm:cxn modelId="{D2F630C4-800F-4F2C-96C2-5FAC8C3DDA3F}" type="presParOf" srcId="{0580C383-85A3-425E-A44E-5E7306FF943E}" destId="{5B34DA1A-FC3A-4252-92D3-378DC0EC0FE5}" srcOrd="6" destOrd="0" presId="urn:microsoft.com/office/officeart/2016/7/layout/HexagonTimeline"/>
    <dgm:cxn modelId="{42E56619-0899-4F93-AA04-6B89D6E75EE2}" type="presParOf" srcId="{5B34DA1A-FC3A-4252-92D3-378DC0EC0FE5}" destId="{2167599F-F719-471E-A82D-5E79BEF908F2}" srcOrd="0" destOrd="0" presId="urn:microsoft.com/office/officeart/2016/7/layout/HexagonTimeline"/>
    <dgm:cxn modelId="{CC8BB429-1C1D-41D0-9C32-118F0D311091}" type="presParOf" srcId="{5B34DA1A-FC3A-4252-92D3-378DC0EC0FE5}" destId="{BFDCC47A-3FE9-44B5-9256-8406C22486BA}" srcOrd="1" destOrd="0" presId="urn:microsoft.com/office/officeart/2016/7/layout/HexagonTimeline"/>
    <dgm:cxn modelId="{4363C672-AA2C-4885-821C-BF5619A95076}" type="presParOf" srcId="{5B34DA1A-FC3A-4252-92D3-378DC0EC0FE5}" destId="{DF12EC0F-ABC1-486B-A916-C06438CBEF0F}" srcOrd="2" destOrd="0" presId="urn:microsoft.com/office/officeart/2016/7/layout/HexagonTimeline"/>
    <dgm:cxn modelId="{F95F8B9A-6966-4FC1-9D25-C6B1B1EDE017}" type="presParOf" srcId="{5B34DA1A-FC3A-4252-92D3-378DC0EC0FE5}" destId="{140BD0F3-FA93-4CE5-A91C-40B9CBAA8403}" srcOrd="3" destOrd="0" presId="urn:microsoft.com/office/officeart/2016/7/layout/HexagonTimeline"/>
    <dgm:cxn modelId="{C6E7CA53-3FC8-438D-A502-77876C4B69E0}" type="presParOf" srcId="{5B34DA1A-FC3A-4252-92D3-378DC0EC0FE5}" destId="{D3810F1D-4B00-48FE-B4C9-510F3F52C1C3}"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99F1-13C2-441E-879C-8B5F26234632}">
      <dsp:nvSpPr>
        <dsp:cNvPr id="0" name=""/>
        <dsp:cNvSpPr/>
      </dsp:nvSpPr>
      <dsp:spPr>
        <a:xfrm>
          <a:off x="352043" y="1639269"/>
          <a:ext cx="1810512"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COMPLAINT IDENTIFIED</a:t>
          </a:r>
        </a:p>
      </dsp:txBody>
      <dsp:txXfrm>
        <a:off x="352043" y="1639269"/>
        <a:ext cx="1721097" cy="447073"/>
      </dsp:txXfrm>
    </dsp:sp>
    <dsp:sp modelId="{3F8C8DF1-69FF-4267-9807-429FE1F669A4}">
      <dsp:nvSpPr>
        <dsp:cNvPr id="0" name=""/>
        <dsp:cNvSpPr/>
      </dsp:nvSpPr>
      <dsp:spPr>
        <a:xfrm>
          <a:off x="0"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Identify the client’s complaints and problems with techniques such as the miracle question</a:t>
          </a:r>
        </a:p>
      </dsp:txBody>
      <dsp:txXfrm>
        <a:off x="0" y="0"/>
        <a:ext cx="2514600" cy="1192195"/>
      </dsp:txXfrm>
    </dsp:sp>
    <dsp:sp modelId="{0EDA1889-E3C7-4C7B-AA49-EF34A4D5D342}">
      <dsp:nvSpPr>
        <dsp:cNvPr id="0" name=""/>
        <dsp:cNvSpPr/>
      </dsp:nvSpPr>
      <dsp:spPr>
        <a:xfrm>
          <a:off x="2162555"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542A5-A839-406E-A09D-761397CD34CA}">
      <dsp:nvSpPr>
        <dsp:cNvPr id="0" name=""/>
        <dsp:cNvSpPr/>
      </dsp:nvSpPr>
      <dsp:spPr>
        <a:xfrm>
          <a:off x="1257299" y="1266708"/>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AC9032-35F1-40A2-BA92-FC6DD5F3161F}">
      <dsp:nvSpPr>
        <dsp:cNvPr id="0" name=""/>
        <dsp:cNvSpPr/>
      </dsp:nvSpPr>
      <dsp:spPr>
        <a:xfrm>
          <a:off x="1220043" y="1192195"/>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AECF3B-25CA-476D-B7CA-904B4760CF3F}">
      <dsp:nvSpPr>
        <dsp:cNvPr id="0" name=""/>
        <dsp:cNvSpPr/>
      </dsp:nvSpPr>
      <dsp:spPr>
        <a:xfrm>
          <a:off x="2866643" y="1639269"/>
          <a:ext cx="1810512" cy="44707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CHANGE THE </a:t>
          </a:r>
        </a:p>
        <a:p>
          <a:pPr marL="0" lvl="0" indent="0" algn="ctr" defTabSz="488950">
            <a:lnSpc>
              <a:spcPct val="90000"/>
            </a:lnSpc>
            <a:spcBef>
              <a:spcPct val="0"/>
            </a:spcBef>
            <a:spcAft>
              <a:spcPct val="35000"/>
            </a:spcAft>
            <a:buNone/>
          </a:pPr>
          <a:r>
            <a:rPr lang="en-US" sz="1100" kern="1200" dirty="0"/>
            <a:t>DOING</a:t>
          </a:r>
        </a:p>
      </dsp:txBody>
      <dsp:txXfrm>
        <a:off x="3077129" y="1691245"/>
        <a:ext cx="1389540" cy="343121"/>
      </dsp:txXfrm>
    </dsp:sp>
    <dsp:sp modelId="{7197D426-886B-449E-A886-FD13F5E0AC97}">
      <dsp:nvSpPr>
        <dsp:cNvPr id="0" name=""/>
        <dsp:cNvSpPr/>
      </dsp:nvSpPr>
      <dsp:spPr>
        <a:xfrm>
          <a:off x="2514599"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Change the doing of the situation that is perceived as problematic</a:t>
          </a:r>
        </a:p>
      </dsp:txBody>
      <dsp:txXfrm>
        <a:off x="2514599" y="2533416"/>
        <a:ext cx="2514600" cy="1192195"/>
      </dsp:txXfrm>
    </dsp:sp>
    <dsp:sp modelId="{1E3B17F3-BEE3-4918-AC1A-690DF45EE902}">
      <dsp:nvSpPr>
        <dsp:cNvPr id="0" name=""/>
        <dsp:cNvSpPr/>
      </dsp:nvSpPr>
      <dsp:spPr>
        <a:xfrm>
          <a:off x="4677156"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C9D4-469A-4107-97AE-8C43EA5CB946}">
      <dsp:nvSpPr>
        <dsp:cNvPr id="0" name=""/>
        <dsp:cNvSpPr/>
      </dsp:nvSpPr>
      <dsp:spPr>
        <a:xfrm>
          <a:off x="3771899" y="2086342"/>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BEC2C0-22DD-44C4-AAFC-5C26B7685EF4}">
      <dsp:nvSpPr>
        <dsp:cNvPr id="0" name=""/>
        <dsp:cNvSpPr/>
      </dsp:nvSpPr>
      <dsp:spPr>
        <a:xfrm>
          <a:off x="3734643" y="2458903"/>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256D98-0EB6-41C8-AEED-E83691475757}">
      <dsp:nvSpPr>
        <dsp:cNvPr id="0" name=""/>
        <dsp:cNvSpPr/>
      </dsp:nvSpPr>
      <dsp:spPr>
        <a:xfrm>
          <a:off x="5381243" y="1639269"/>
          <a:ext cx="1810512" cy="44707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CHANGE THE</a:t>
          </a:r>
        </a:p>
        <a:p>
          <a:pPr marL="0" lvl="0" indent="0" algn="ctr" defTabSz="488950">
            <a:lnSpc>
              <a:spcPct val="90000"/>
            </a:lnSpc>
            <a:spcBef>
              <a:spcPct val="0"/>
            </a:spcBef>
            <a:spcAft>
              <a:spcPct val="35000"/>
            </a:spcAft>
            <a:buNone/>
          </a:pPr>
          <a:r>
            <a:rPr lang="en-US" sz="1100" kern="1200" dirty="0"/>
            <a:t>VIEWING</a:t>
          </a:r>
        </a:p>
      </dsp:txBody>
      <dsp:txXfrm>
        <a:off x="5591729" y="1691245"/>
        <a:ext cx="1389540" cy="343121"/>
      </dsp:txXfrm>
    </dsp:sp>
    <dsp:sp modelId="{DEDEAEC8-775B-4A0E-BDF8-C0B5BC0821DF}">
      <dsp:nvSpPr>
        <dsp:cNvPr id="0" name=""/>
        <dsp:cNvSpPr/>
      </dsp:nvSpPr>
      <dsp:spPr>
        <a:xfrm>
          <a:off x="5029199"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Change the viewing of the situation that is perceived as problematic </a:t>
          </a:r>
        </a:p>
      </dsp:txBody>
      <dsp:txXfrm>
        <a:off x="5029199" y="0"/>
        <a:ext cx="2514600" cy="1192195"/>
      </dsp:txXfrm>
    </dsp:sp>
    <dsp:sp modelId="{601495B8-8CCC-4CA7-9BCE-B7441480B866}">
      <dsp:nvSpPr>
        <dsp:cNvPr id="0" name=""/>
        <dsp:cNvSpPr/>
      </dsp:nvSpPr>
      <dsp:spPr>
        <a:xfrm>
          <a:off x="7191756"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E0661-D3C3-4072-9F55-5F1D1C88A7C9}">
      <dsp:nvSpPr>
        <dsp:cNvPr id="0" name=""/>
        <dsp:cNvSpPr/>
      </dsp:nvSpPr>
      <dsp:spPr>
        <a:xfrm>
          <a:off x="6286499" y="1266708"/>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A753F44-E78B-4293-B0C7-6430408A43FA}">
      <dsp:nvSpPr>
        <dsp:cNvPr id="0" name=""/>
        <dsp:cNvSpPr/>
      </dsp:nvSpPr>
      <dsp:spPr>
        <a:xfrm>
          <a:off x="6249243" y="1192195"/>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167599F-F719-471E-A82D-5E79BEF908F2}">
      <dsp:nvSpPr>
        <dsp:cNvPr id="0" name=""/>
        <dsp:cNvSpPr/>
      </dsp:nvSpPr>
      <dsp:spPr>
        <a:xfrm rot="10800000">
          <a:off x="7895844" y="1639269"/>
          <a:ext cx="1810512"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DERIVE</a:t>
          </a:r>
        </a:p>
        <a:p>
          <a:pPr marL="0" lvl="0" indent="0" algn="ctr" defTabSz="488950">
            <a:lnSpc>
              <a:spcPct val="90000"/>
            </a:lnSpc>
            <a:spcBef>
              <a:spcPct val="0"/>
            </a:spcBef>
            <a:spcAft>
              <a:spcPct val="35000"/>
            </a:spcAft>
            <a:buNone/>
          </a:pPr>
          <a:r>
            <a:rPr lang="en-US" sz="1100" kern="1200" dirty="0"/>
            <a:t>SOLUTIONS</a:t>
          </a:r>
        </a:p>
      </dsp:txBody>
      <dsp:txXfrm rot="10800000">
        <a:off x="7985259" y="1639269"/>
        <a:ext cx="1721097" cy="447073"/>
      </dsp:txXfrm>
    </dsp:sp>
    <dsp:sp modelId="{BFDCC47A-3FE9-44B5-9256-8406C22486BA}">
      <dsp:nvSpPr>
        <dsp:cNvPr id="0" name=""/>
        <dsp:cNvSpPr/>
      </dsp:nvSpPr>
      <dsp:spPr>
        <a:xfrm>
          <a:off x="7543800"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Evoke resources, strengths, and solutions to bring to the situation perceived as problematic</a:t>
          </a:r>
        </a:p>
      </dsp:txBody>
      <dsp:txXfrm>
        <a:off x="7543800" y="2533416"/>
        <a:ext cx="2514600" cy="1192195"/>
      </dsp:txXfrm>
    </dsp:sp>
    <dsp:sp modelId="{DF12EC0F-ABC1-486B-A916-C06438CBEF0F}">
      <dsp:nvSpPr>
        <dsp:cNvPr id="0" name=""/>
        <dsp:cNvSpPr/>
      </dsp:nvSpPr>
      <dsp:spPr>
        <a:xfrm>
          <a:off x="8801100" y="2086342"/>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40BD0F3-FA93-4CE5-A91C-40B9CBAA8403}">
      <dsp:nvSpPr>
        <dsp:cNvPr id="0" name=""/>
        <dsp:cNvSpPr/>
      </dsp:nvSpPr>
      <dsp:spPr>
        <a:xfrm>
          <a:off x="8763843" y="2458903"/>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79DC4-63D0-4117-812F-C3E931B6E7E0}"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C9B69-305A-4ED9-9B5E-9C2907F9F062}" type="slidenum">
              <a:rPr lang="en-US" smtClean="0"/>
              <a:t>‹#›</a:t>
            </a:fld>
            <a:endParaRPr lang="en-US"/>
          </a:p>
        </p:txBody>
      </p:sp>
    </p:spTree>
    <p:extLst>
      <p:ext uri="{BB962C8B-B14F-4D97-AF65-F5344CB8AC3E}">
        <p14:creationId xmlns:p14="http://schemas.microsoft.com/office/powerpoint/2010/main" val="319642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Solution-Focused model aligns organically with my own personality type and the kind of practical functionality that I want to bring into my sessions. In initially contemplating this career path, I immediately felt the need to bring the literal processes that would constitute my work into the light of scrutiny. Although I have since begun to recognize the value of pure talk therapy without any bells and whistles, it has not left me without wanting to add as many legitimately useful bells and whistles to my process as I possibly can. Any service or operation of quality that I can legally perform for the client that will benefit their mental health, I am intrigued to add it to my metaphorical toolbox. I’d also want to approach things in the style of a positive-minded coach rather than a superior. SF would fit into my ideal therapeutic course of treatment, and it is designed for someone with my preferences for avoiding any overblown notion of superiority in relation to the client. </a:t>
            </a:r>
          </a:p>
        </p:txBody>
      </p:sp>
      <p:sp>
        <p:nvSpPr>
          <p:cNvPr id="4" name="Slide Number Placeholder 3"/>
          <p:cNvSpPr>
            <a:spLocks noGrp="1"/>
          </p:cNvSpPr>
          <p:nvPr>
            <p:ph type="sldNum" sz="quarter" idx="5"/>
          </p:nvPr>
        </p:nvSpPr>
        <p:spPr/>
        <p:txBody>
          <a:bodyPr/>
          <a:lstStyle/>
          <a:p>
            <a:fld id="{C8BC9B69-305A-4ED9-9B5E-9C2907F9F062}" type="slidenum">
              <a:rPr lang="en-US" smtClean="0"/>
              <a:t>2</a:t>
            </a:fld>
            <a:endParaRPr lang="en-US"/>
          </a:p>
        </p:txBody>
      </p:sp>
    </p:spTree>
    <p:extLst>
      <p:ext uri="{BB962C8B-B14F-4D97-AF65-F5344CB8AC3E}">
        <p14:creationId xmlns:p14="http://schemas.microsoft.com/office/powerpoint/2010/main" val="273566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SF also fits nicely with my own views on human nature. I would separate the person from the problem the person is dealing with, and seek to find solutions without overcomplicating the process. Focusing on the problems themselves could lead to overcomplication. For example, a person dealing with alcohol problems may indeed have childhood issues that play a part in their drinking, but the best for them is not to dwell on those past traumas. Instead, SF would suggest, among other things, techniques for breaking the habit through the following ways:</a:t>
            </a: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changing any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body behavior associated with the pattern</a:t>
            </a: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dirty="0">
                <a:effectLst/>
                <a:latin typeface="Times New Roman" panose="02020603050405020304" pitchFamily="18" charset="0"/>
                <a:ea typeface="Times New Roman" panose="02020603050405020304" pitchFamily="18" charset="0"/>
              </a:rPr>
              <a:t>changing timing or duration of the pattern</a:t>
            </a: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(c) changing the location of the pattern’s performance</a:t>
            </a: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(d) adding at least one new element to the complaint pattern</a:t>
            </a: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(e) linking the complaint performance to the performance of some burdensome activity</a:t>
            </a: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(f) changing the context of the complaint</a:t>
            </a: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(g) changing the clothing worn during the pattern occurrences (Murdock, 2017, p. 894). </a:t>
            </a:r>
          </a:p>
          <a:p>
            <a:pPr marL="0" marR="0" indent="0">
              <a:lnSpc>
                <a:spcPct val="200000"/>
              </a:lnSpc>
              <a:spcBef>
                <a:spcPts val="0"/>
              </a:spcBef>
              <a:spcAft>
                <a:spcPts val="0"/>
              </a:spcAft>
              <a:buNone/>
            </a:pPr>
            <a:endParaRPr lang="en-US" sz="1800" dirty="0">
              <a:effectLst/>
              <a:latin typeface="Times New Roman" panose="02020603050405020304" pitchFamily="18" charset="0"/>
            </a:endParaRPr>
          </a:p>
          <a:p>
            <a:pPr marL="0" marR="0" indent="0">
              <a:lnSpc>
                <a:spcPct val="200000"/>
              </a:lnSpc>
              <a:spcBef>
                <a:spcPts val="0"/>
              </a:spcBef>
              <a:spcAft>
                <a:spcPts val="0"/>
              </a:spcAft>
              <a:buNone/>
            </a:pPr>
            <a:endParaRPr lang="en-US" sz="1800" dirty="0">
              <a:effectLst/>
              <a:latin typeface="Times New Roman" panose="02020603050405020304" pitchFamily="18" charset="0"/>
            </a:endParaRPr>
          </a:p>
          <a:p>
            <a:pPr marL="0" marR="0" indent="0">
              <a:lnSpc>
                <a:spcPct val="200000"/>
              </a:lnSpc>
              <a:spcBef>
                <a:spcPts val="0"/>
              </a:spcBef>
              <a:spcAft>
                <a:spcPts val="0"/>
              </a:spcAft>
              <a:buNone/>
            </a:pPr>
            <a:r>
              <a:rPr lang="en-US" sz="1800" dirty="0">
                <a:effectLst/>
                <a:latin typeface="Times New Roman" panose="02020603050405020304" pitchFamily="18" charset="0"/>
              </a:rPr>
              <a:t>This is the sort of technique that appeals to me because it gets right to the point. If there are “</a:t>
            </a:r>
            <a:r>
              <a:rPr lang="en-US" sz="1800" spc="10" dirty="0">
                <a:solidFill>
                  <a:srgbClr val="212121"/>
                </a:solidFill>
                <a:effectLst/>
                <a:latin typeface="Times New Roman" panose="02020603050405020304" pitchFamily="18" charset="0"/>
                <a:ea typeface="Times New Roman" panose="02020603050405020304" pitchFamily="18" charset="0"/>
              </a:rPr>
              <a:t>repeated relapses and intense drug craving when the individuals are exposed to drug-related stimuli” then maybe the best thing to do right up front is remove that stimuli from the client’s routine (American Psychiatric Association, 2013, p.483). </a:t>
            </a:r>
            <a:r>
              <a:rPr lang="en-US" sz="1800" dirty="0">
                <a:effectLst/>
                <a:latin typeface="Times New Roman" panose="02020603050405020304" pitchFamily="18" charset="0"/>
              </a:rPr>
              <a:t>The aim is to resolve the alcohol problem, and the most direct route to accomplishing that should be utilized first. Other methods may be used if the most straight-forward and simple ways don’t work. SF recognizes the extreme complexity of human nature and the realistic parameters that a therapist faces to provide actual benefit to the client, and it can be best to leave childhood traumas well enough alone when possible, especially if the problem can be fixed with logic and common sense methods. </a:t>
            </a:r>
            <a:endParaRPr lang="en-US" dirty="0"/>
          </a:p>
        </p:txBody>
      </p:sp>
      <p:sp>
        <p:nvSpPr>
          <p:cNvPr id="4" name="Slide Number Placeholder 3"/>
          <p:cNvSpPr>
            <a:spLocks noGrp="1"/>
          </p:cNvSpPr>
          <p:nvPr>
            <p:ph type="sldNum" sz="quarter" idx="5"/>
          </p:nvPr>
        </p:nvSpPr>
        <p:spPr/>
        <p:txBody>
          <a:bodyPr/>
          <a:lstStyle/>
          <a:p>
            <a:fld id="{C8BC9B69-305A-4ED9-9B5E-9C2907F9F062}" type="slidenum">
              <a:rPr lang="en-US" smtClean="0"/>
              <a:t>3</a:t>
            </a:fld>
            <a:endParaRPr lang="en-US"/>
          </a:p>
        </p:txBody>
      </p:sp>
    </p:spTree>
    <p:extLst>
      <p:ext uri="{BB962C8B-B14F-4D97-AF65-F5344CB8AC3E}">
        <p14:creationId xmlns:p14="http://schemas.microsoft.com/office/powerpoint/2010/main" val="168894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 has been describes as </a:t>
            </a:r>
            <a:r>
              <a:rPr lang="en-US" b="0" i="0" dirty="0">
                <a:solidFill>
                  <a:srgbClr val="616161"/>
                </a:solidFill>
                <a:effectLst/>
                <a:latin typeface="Open Sans" panose="020B0606030504020204" pitchFamily="34" charset="0"/>
              </a:rPr>
              <a:t>“a person-centered, behavioral stew with a dash of cognitive-behaviorism thrown in for good measure” (Halbur &amp; Halbur, 2019, p.94). That sounds about right for my ideal session style. It seems to be the approach most alike to plain common sense principles of logic. Here in this slide, the process of this approach is shown attempting to change disfunction in the client’s life through very straightforward steps that seek direct resolution. Often there is a great deal of unique complexity in regard to the problems and traumas themselves, whereas the solutions tend to be much simpler and more universally applicable to clients across the board. If there is something in the client’s routine that is constantly causing issues, change the routine. If the client is constantly despairing about how overweight they are when looking in the mirror, change the viewpoint to seeing the reflection as something only temporary, and no cause for despair at all. If there are advantages that the client can leverage or solutions that can be brainstormed in session that will help, marshal these things to bring concrete resolution to the problem so that the client can start living the type of life they described in their answer to the miracle question. </a:t>
            </a:r>
            <a:endParaRPr lang="en-US" dirty="0"/>
          </a:p>
        </p:txBody>
      </p:sp>
      <p:sp>
        <p:nvSpPr>
          <p:cNvPr id="4" name="Slide Number Placeholder 3"/>
          <p:cNvSpPr>
            <a:spLocks noGrp="1"/>
          </p:cNvSpPr>
          <p:nvPr>
            <p:ph type="sldNum" sz="quarter" idx="5"/>
          </p:nvPr>
        </p:nvSpPr>
        <p:spPr/>
        <p:txBody>
          <a:bodyPr/>
          <a:lstStyle/>
          <a:p>
            <a:fld id="{C8BC9B69-305A-4ED9-9B5E-9C2907F9F062}" type="slidenum">
              <a:rPr lang="en-US" smtClean="0"/>
              <a:t>4</a:t>
            </a:fld>
            <a:endParaRPr lang="en-US"/>
          </a:p>
        </p:txBody>
      </p:sp>
    </p:spTree>
    <p:extLst>
      <p:ext uri="{BB962C8B-B14F-4D97-AF65-F5344CB8AC3E}">
        <p14:creationId xmlns:p14="http://schemas.microsoft.com/office/powerpoint/2010/main" val="66975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616161"/>
                </a:solidFill>
                <a:effectLst/>
                <a:latin typeface="inherit"/>
              </a:rPr>
              <a:t>"The SF counselor is expected to take responsibility for what happens in sessions. SF therapists have special knowledge about how problems are maintained and changed. In this sense, the therapist is an expert in change, but not about the client’s particular problem. The client is the expert on himself and his situation; it is assumed that clients have all the necessary knowledge about their particular complaints along with the ability to change things" (Murdock, 2017, p.878). The counselor in the context of SF is exactly what I aim to be. A very positive, friendly relationship is cultivated between client and counselor and there is not supposed to be any real notions that the counselor is superior in any way to the client. This approach leaves plenty of room for making the sessions my own and cultivating a variety of techniques that will help get the client organized and on track to solving their own problems. As the quote says, I will likely not have as much specific information as the client regarding their own unique problems, but I can help to facilitate the use of the client’s skills and resources to gain resolution. </a:t>
            </a:r>
          </a:p>
          <a:p>
            <a:br>
              <a:rPr lang="en-US" dirty="0">
                <a:solidFill>
                  <a:srgbClr val="616161"/>
                </a:solidFill>
                <a:effectLst/>
                <a:latin typeface="inherit"/>
              </a:rPr>
            </a:br>
            <a:endParaRPr lang="en-US" dirty="0"/>
          </a:p>
        </p:txBody>
      </p:sp>
      <p:sp>
        <p:nvSpPr>
          <p:cNvPr id="4" name="Slide Number Placeholder 3"/>
          <p:cNvSpPr>
            <a:spLocks noGrp="1"/>
          </p:cNvSpPr>
          <p:nvPr>
            <p:ph type="sldNum" sz="quarter" idx="5"/>
          </p:nvPr>
        </p:nvSpPr>
        <p:spPr/>
        <p:txBody>
          <a:bodyPr/>
          <a:lstStyle/>
          <a:p>
            <a:fld id="{C8BC9B69-305A-4ED9-9B5E-9C2907F9F062}" type="slidenum">
              <a:rPr lang="en-US" smtClean="0"/>
              <a:t>5</a:t>
            </a:fld>
            <a:endParaRPr lang="en-US"/>
          </a:p>
        </p:txBody>
      </p:sp>
    </p:spTree>
    <p:extLst>
      <p:ext uri="{BB962C8B-B14F-4D97-AF65-F5344CB8AC3E}">
        <p14:creationId xmlns:p14="http://schemas.microsoft.com/office/powerpoint/2010/main" val="321069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SF is considered a constructivist theory, which is to say, </a:t>
            </a:r>
            <a:r>
              <a:rPr lang="en-US" sz="1800" dirty="0">
                <a:effectLst/>
                <a:latin typeface="+mn-lt"/>
                <a:ea typeface="Calibri" panose="020F0502020204030204" pitchFamily="34" charset="0"/>
              </a:rPr>
              <a:t>“a theory that posits that humans are meaning makers in their lives and essentially construct their own realities”, and it places value on the client’s perspective (Caddell, 2021). Related to this idea is the notion of the client’s worldview, which can be defined as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foundational set of assumptions, to which one commits that serves as a framework for understanding an interpreting reality and deeply shapes one’s behavior” (Waddell, 2015)</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rPr>
              <a:t>The client may run into trouble if they begin to shape their worldview into a subjective reality that conflicts with objective reality. The client should recognize the laws of gravity as well as the objective results of behaviors such as drinking too much alcohol, and never be allowed to live under the impression that unhealthy habits are healthy. The client and counselor may desire to rationalize things to make for a more comfortable session, but there is a limit to this. Some clients will take this aspect of SF and run with it way too far, and in those cases, the client has to be limited to thoughts and behaviors understood through a healthy perspective. </a:t>
            </a:r>
            <a:endParaRPr lang="en-US" dirty="0">
              <a:latin typeface="+mn-lt"/>
            </a:endParaRPr>
          </a:p>
        </p:txBody>
      </p:sp>
      <p:sp>
        <p:nvSpPr>
          <p:cNvPr id="4" name="Slide Number Placeholder 3"/>
          <p:cNvSpPr>
            <a:spLocks noGrp="1"/>
          </p:cNvSpPr>
          <p:nvPr>
            <p:ph type="sldNum" sz="quarter" idx="5"/>
          </p:nvPr>
        </p:nvSpPr>
        <p:spPr/>
        <p:txBody>
          <a:bodyPr/>
          <a:lstStyle/>
          <a:p>
            <a:fld id="{C8BC9B69-305A-4ED9-9B5E-9C2907F9F062}" type="slidenum">
              <a:rPr lang="en-US" smtClean="0"/>
              <a:t>6</a:t>
            </a:fld>
            <a:endParaRPr lang="en-US"/>
          </a:p>
        </p:txBody>
      </p:sp>
    </p:spTree>
    <p:extLst>
      <p:ext uri="{BB962C8B-B14F-4D97-AF65-F5344CB8AC3E}">
        <p14:creationId xmlns:p14="http://schemas.microsoft.com/office/powerpoint/2010/main" val="121918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Times New Roman" panose="02020603050405020304" pitchFamily="18" charset="0"/>
              </a:rPr>
              <a:t>Acceptance:</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Counselors</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foster</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healthy</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climate</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of</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change</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by</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providing</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and</a:t>
            </a:r>
            <a:r>
              <a:rPr lang="en-US" sz="1800" b="0" i="0" spc="246"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promoting acceptance,</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and</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nonjudgmental</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environment</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during</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the</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therapeutic</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process.</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They</a:t>
            </a:r>
            <a:r>
              <a:rPr lang="en-US" sz="1800" b="0" i="0" spc="-6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understand their</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personal</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value</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system</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and</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do</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not</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impose</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their</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values,</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attitudes,</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beliefs,</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and</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behaviors</a:t>
            </a:r>
            <a:r>
              <a:rPr lang="en-US" sz="1800" b="0" i="0" spc="-25"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on their clients.</a:t>
            </a:r>
          </a:p>
          <a:p>
            <a:endParaRPr lang="en-US" sz="1800" b="0" i="0" dirty="0">
              <a:solidFill>
                <a:srgbClr val="000000"/>
              </a:solidFill>
              <a:effectLst/>
              <a:latin typeface="Times New Roman" panose="02020603050405020304" pitchFamily="18" charset="0"/>
            </a:endParaRPr>
          </a:p>
          <a:p>
            <a:r>
              <a:rPr lang="en-US" sz="1800" b="1" i="0" dirty="0">
                <a:solidFill>
                  <a:srgbClr val="000000"/>
                </a:solidFill>
                <a:effectLst/>
                <a:latin typeface="Times New Roman" panose="02020603050405020304" pitchFamily="18" charset="0"/>
              </a:rPr>
              <a:t>Flexibility:</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Counselors</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practice</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client-centered</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approach,</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and</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align</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treatment</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to</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the</a:t>
            </a:r>
            <a:r>
              <a:rPr lang="en-US" sz="1800" b="0" i="0" spc="-4"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client’s goals for therapy.</a:t>
            </a:r>
          </a:p>
          <a:p>
            <a:endParaRPr lang="en-US" sz="1800" b="0" i="0" dirty="0">
              <a:solidFill>
                <a:srgbClr val="000000"/>
              </a:solidFill>
              <a:effectLst/>
              <a:latin typeface="Times New Roman" panose="02020603050405020304" pitchFamily="18" charset="0"/>
            </a:endParaRPr>
          </a:p>
          <a:p>
            <a:r>
              <a:rPr lang="en-US" sz="1800" b="0" i="0" dirty="0">
                <a:solidFill>
                  <a:srgbClr val="000000"/>
                </a:solidFill>
                <a:effectLst/>
                <a:latin typeface="Times New Roman" panose="02020603050405020304" pitchFamily="18" charset="0"/>
              </a:rPr>
              <a:t>The above are crucial elements of Grand Canyon University’s </a:t>
            </a:r>
            <a:r>
              <a:rPr lang="en-US" sz="1800" b="0" i="1" dirty="0">
                <a:solidFill>
                  <a:srgbClr val="000000"/>
                </a:solidFill>
                <a:effectLst/>
                <a:latin typeface="Times New Roman" panose="02020603050405020304" pitchFamily="18" charset="0"/>
              </a:rPr>
              <a:t>Professional Disposition of Learners</a:t>
            </a:r>
            <a:r>
              <a:rPr lang="en-US" sz="1800" b="0" i="0" dirty="0">
                <a:solidFill>
                  <a:srgbClr val="000000"/>
                </a:solidFill>
                <a:effectLst/>
                <a:latin typeface="Times New Roman" panose="02020603050405020304" pitchFamily="18" charset="0"/>
              </a:rPr>
              <a:t> (2022). Acceptance is important as many of the clients will be placing themselves in a vulnerable position and divulging personal information about themselves that will not always come across as normal or commendable. The client needs to know that this is a safe space to express whatever needs to be said, whether that be embarrassing or strange, or whatever the case may be. Without acceptance, there is no safe space, and therapy cannot be properly conducted. Flexibility is vital because not every client is the same, and the methods used must be adapted to each unique individual client. It can be difficult to do this over time, as there is a desire to fall into simple routines as risk of burn out increases and the counselor becomes more set in their ways, but nevertheless one must stay vigilant to the changing dynamics of every client and, for that matter, every new session with old clients who are undergoing changes throughout the process.</a:t>
            </a:r>
          </a:p>
        </p:txBody>
      </p:sp>
      <p:sp>
        <p:nvSpPr>
          <p:cNvPr id="4" name="Slide Number Placeholder 3"/>
          <p:cNvSpPr>
            <a:spLocks noGrp="1"/>
          </p:cNvSpPr>
          <p:nvPr>
            <p:ph type="sldNum" sz="quarter" idx="5"/>
          </p:nvPr>
        </p:nvSpPr>
        <p:spPr/>
        <p:txBody>
          <a:bodyPr/>
          <a:lstStyle/>
          <a:p>
            <a:fld id="{C8BC9B69-305A-4ED9-9B5E-9C2907F9F062}" type="slidenum">
              <a:rPr lang="en-US" smtClean="0"/>
              <a:t>7</a:t>
            </a:fld>
            <a:endParaRPr lang="en-US"/>
          </a:p>
        </p:txBody>
      </p:sp>
    </p:spTree>
    <p:extLst>
      <p:ext uri="{BB962C8B-B14F-4D97-AF65-F5344CB8AC3E}">
        <p14:creationId xmlns:p14="http://schemas.microsoft.com/office/powerpoint/2010/main" val="17835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practicing the ideals of the SF approach on my own problems, and through continuously discussing SF and further researching these methods throughout my studies, it should be a natural progression into my practicum phase. When I arrive at this phase, I already plan to have certain resources and tools available for sessions, such as certain worksheets, written processes, different digital tools and programs ready to be used. A familiarity with modern technology that is used to help with organization, such as the simple use of digital calendars, smart phone reminders, YouTube educational playlists, and other tools will be readily accessible if necessary. Of course, my focus will, first and foremost, be on the client themselves, and I will try to listen to what they need rather than force any of my own treatment ideas into the session. Throughout this course I’ve already learned enough to implement SF to a certain degree, and with careful listening it will only get better with practice.</a:t>
            </a:r>
          </a:p>
        </p:txBody>
      </p:sp>
      <p:sp>
        <p:nvSpPr>
          <p:cNvPr id="4" name="Slide Number Placeholder 3"/>
          <p:cNvSpPr>
            <a:spLocks noGrp="1"/>
          </p:cNvSpPr>
          <p:nvPr>
            <p:ph type="sldNum" sz="quarter" idx="5"/>
          </p:nvPr>
        </p:nvSpPr>
        <p:spPr/>
        <p:txBody>
          <a:bodyPr/>
          <a:lstStyle/>
          <a:p>
            <a:fld id="{C8BC9B69-305A-4ED9-9B5E-9C2907F9F062}" type="slidenum">
              <a:rPr lang="en-US" smtClean="0"/>
              <a:t>8</a:t>
            </a:fld>
            <a:endParaRPr lang="en-US"/>
          </a:p>
        </p:txBody>
      </p:sp>
    </p:spTree>
    <p:extLst>
      <p:ext uri="{BB962C8B-B14F-4D97-AF65-F5344CB8AC3E}">
        <p14:creationId xmlns:p14="http://schemas.microsoft.com/office/powerpoint/2010/main" val="107806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C9B69-305A-4ED9-9B5E-9C2907F9F062}" type="slidenum">
              <a:rPr lang="en-US" smtClean="0"/>
              <a:t>10</a:t>
            </a:fld>
            <a:endParaRPr lang="en-US"/>
          </a:p>
        </p:txBody>
      </p:sp>
    </p:spTree>
    <p:extLst>
      <p:ext uri="{BB962C8B-B14F-4D97-AF65-F5344CB8AC3E}">
        <p14:creationId xmlns:p14="http://schemas.microsoft.com/office/powerpoint/2010/main" val="140296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3/23/2022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3/23/2022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3/23/2022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3/23/2022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3/23/2022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erywellmind.com/constructivism-" TargetMode="External"/><Relationship Id="rId2" Type="http://schemas.openxmlformats.org/officeDocument/2006/relationships/hyperlink" Target="https://www.counseling.org/resources/aca-code-of-ethics.pdf" TargetMode="External"/><Relationship Id="rId1" Type="http://schemas.openxmlformats.org/officeDocument/2006/relationships/slideLayout" Target="../slideLayouts/slideLayout2.xml"/><Relationship Id="rId4" Type="http://schemas.openxmlformats.org/officeDocument/2006/relationships/hyperlink" Target="https://halo.gcu.edu/resource/dff9493e-15f0-4a45-9c8d-6f1eb1388b1f?nestedResourceId=5e9de908-e67f-4dd7-99ae-9b77e1c239e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966171"/>
          </a:xfrm>
        </p:spPr>
        <p:txBody>
          <a:bodyPr>
            <a:normAutofit/>
          </a:bodyPr>
          <a:lstStyle/>
          <a:p>
            <a:br>
              <a:rPr lang="en-US" sz="1200" dirty="0">
                <a:solidFill>
                  <a:schemeClr val="tx1"/>
                </a:solidFill>
              </a:rPr>
            </a:br>
            <a:br>
              <a:rPr lang="en-US" sz="1200" dirty="0">
                <a:solidFill>
                  <a:schemeClr val="tx1"/>
                </a:solidFill>
              </a:rPr>
            </a:br>
            <a:r>
              <a:rPr lang="en-US" sz="1200" dirty="0">
                <a:solidFill>
                  <a:schemeClr val="tx1"/>
                </a:solidFill>
              </a:rPr>
              <a:t>Solution-Focused Therapy:  going for the win</a:t>
            </a:r>
            <a:br>
              <a:rPr lang="en-US" sz="1200" dirty="0">
                <a:solidFill>
                  <a:schemeClr val="tx1"/>
                </a:solidFill>
              </a:rPr>
            </a:br>
            <a:r>
              <a:rPr lang="en-US" sz="1200" dirty="0">
                <a:solidFill>
                  <a:schemeClr val="tx1"/>
                </a:solidFill>
              </a:rPr>
              <a:t>John Nolan</a:t>
            </a:r>
            <a:br>
              <a:rPr lang="en-US" sz="1200" dirty="0">
                <a:solidFill>
                  <a:schemeClr val="tx1"/>
                </a:solidFill>
              </a:rPr>
            </a:br>
            <a:r>
              <a:rPr lang="en-US" sz="1200" dirty="0">
                <a:solidFill>
                  <a:schemeClr val="tx1"/>
                </a:solidFill>
              </a:rPr>
              <a:t>Grand Canyon University</a:t>
            </a:r>
            <a:br>
              <a:rPr lang="en-US" sz="1200" dirty="0">
                <a:solidFill>
                  <a:schemeClr val="tx1"/>
                </a:solidFill>
              </a:rPr>
            </a:br>
            <a:r>
              <a:rPr lang="en-US" sz="1200" dirty="0">
                <a:solidFill>
                  <a:schemeClr val="tx1"/>
                </a:solidFill>
              </a:rPr>
              <a:t>CNL-500-O506: Theories and Models of Counseling</a:t>
            </a:r>
            <a:br>
              <a:rPr lang="en-US" sz="1200" dirty="0">
                <a:solidFill>
                  <a:schemeClr val="tx1"/>
                </a:solidFill>
              </a:rPr>
            </a:br>
            <a:r>
              <a:rPr lang="en-US" sz="1200" dirty="0">
                <a:solidFill>
                  <a:schemeClr val="tx1"/>
                </a:solidFill>
              </a:rPr>
              <a:t>Dr. </a:t>
            </a:r>
            <a:r>
              <a:rPr lang="en-US" sz="1200" dirty="0" err="1">
                <a:solidFill>
                  <a:schemeClr val="tx1"/>
                </a:solidFill>
              </a:rPr>
              <a:t>DNetra</a:t>
            </a:r>
            <a:r>
              <a:rPr lang="en-US" sz="1200" dirty="0">
                <a:solidFill>
                  <a:schemeClr val="tx1"/>
                </a:solidFill>
              </a:rPr>
              <a:t> Smith</a:t>
            </a:r>
            <a:br>
              <a:rPr lang="en-US" sz="1200" dirty="0">
                <a:solidFill>
                  <a:schemeClr val="tx1"/>
                </a:solidFill>
              </a:rPr>
            </a:br>
            <a:r>
              <a:rPr lang="en-US" sz="1200" dirty="0">
                <a:solidFill>
                  <a:schemeClr val="tx1"/>
                </a:solidFill>
              </a:rPr>
              <a:t>3/23/2022</a:t>
            </a:r>
            <a:br>
              <a:rPr lang="en-US" sz="1200" dirty="0">
                <a:solidFill>
                  <a:schemeClr val="tx1"/>
                </a:solidFill>
              </a:rPr>
            </a:br>
            <a:endParaRPr lang="en-US" sz="12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endParaRPr lang="en-US"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B943-0EA8-4714-BEE3-4290CABCB295}"/>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022B9918-70A8-4893-ADF1-900520608CDF}"/>
              </a:ext>
            </a:extLst>
          </p:cNvPr>
          <p:cNvSpPr>
            <a:spLocks noGrp="1"/>
          </p:cNvSpPr>
          <p:nvPr>
            <p:ph idx="1"/>
          </p:nvPr>
        </p:nvSpPr>
        <p:spPr/>
        <p:txBody>
          <a:bodyPr>
            <a:normAutofit/>
          </a:bodyPr>
          <a:lstStyle/>
          <a:p>
            <a:pPr marL="0" marR="0" indent="0">
              <a:lnSpc>
                <a:spcPct val="200000"/>
              </a:lnSpc>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Halbur, D., &amp; Halbur, K. V. (2019).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Developing your theoretical orientation in counseling and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psychotherapy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(4th ed.). Pearson. </a:t>
            </a:r>
            <a:endParaRPr lang="en-US" sz="18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Murdock, N. L. (2017). </a:t>
            </a:r>
            <a:r>
              <a:rPr lang="en-US" sz="1800" i="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Theories of counseling and psychotherapy: A case approach </a:t>
            </a:r>
            <a:r>
              <a:rPr lang="en-US" sz="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(4th ed.).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Pearson Education. ISBN-13: 9780134240220.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200000"/>
              </a:lnSpc>
              <a:spcBef>
                <a:spcPts val="0"/>
              </a:spcBef>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Waddell, J. (2015). Developing wisdom. In Grand Canyon University (Ed.), The beginning of wisdom: An 	introduction to Christian thought and life. Phoenix, AZ: Editor.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450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A4F3-3AB3-42D5-87A8-14E7B85D74A8}"/>
              </a:ext>
            </a:extLst>
          </p:cNvPr>
          <p:cNvSpPr>
            <a:spLocks noGrp="1"/>
          </p:cNvSpPr>
          <p:nvPr>
            <p:ph type="title"/>
          </p:nvPr>
        </p:nvSpPr>
        <p:spPr/>
        <p:txBody>
          <a:bodyPr>
            <a:normAutofit/>
          </a:bodyPr>
          <a:lstStyle/>
          <a:p>
            <a:pPr algn="ctr"/>
            <a:r>
              <a:rPr lang="en-US" sz="2800" dirty="0"/>
              <a:t>Personal Alignment with the Solution-Focused (SF) Approach</a:t>
            </a:r>
          </a:p>
        </p:txBody>
      </p:sp>
      <p:pic>
        <p:nvPicPr>
          <p:cNvPr id="5" name="Content Placeholder 4">
            <a:extLst>
              <a:ext uri="{FF2B5EF4-FFF2-40B4-BE49-F238E27FC236}">
                <a16:creationId xmlns:a16="http://schemas.microsoft.com/office/drawing/2014/main" id="{6AB3D577-6E6D-4705-98E3-9A8C839E9457}"/>
              </a:ext>
            </a:extLst>
          </p:cNvPr>
          <p:cNvPicPr>
            <a:picLocks noGrp="1" noChangeAspect="1"/>
          </p:cNvPicPr>
          <p:nvPr>
            <p:ph idx="1"/>
          </p:nvPr>
        </p:nvPicPr>
        <p:blipFill>
          <a:blip r:embed="rId3"/>
          <a:stretch>
            <a:fillRect/>
          </a:stretch>
        </p:blipFill>
        <p:spPr>
          <a:xfrm>
            <a:off x="3557587" y="2342356"/>
            <a:ext cx="5076825" cy="3371850"/>
          </a:xfrm>
        </p:spPr>
      </p:pic>
    </p:spTree>
    <p:extLst>
      <p:ext uri="{BB962C8B-B14F-4D97-AF65-F5344CB8AC3E}">
        <p14:creationId xmlns:p14="http://schemas.microsoft.com/office/powerpoint/2010/main" val="66505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B068-56EF-4C7F-9AE3-C33CBBCD8D2D}"/>
              </a:ext>
            </a:extLst>
          </p:cNvPr>
          <p:cNvSpPr>
            <a:spLocks noGrp="1"/>
          </p:cNvSpPr>
          <p:nvPr>
            <p:ph type="title"/>
          </p:nvPr>
        </p:nvSpPr>
        <p:spPr/>
        <p:txBody>
          <a:bodyPr/>
          <a:lstStyle/>
          <a:p>
            <a:pPr algn="ctr"/>
            <a:r>
              <a:rPr lang="en-US" dirty="0"/>
              <a:t>Human Nature</a:t>
            </a:r>
          </a:p>
        </p:txBody>
      </p:sp>
      <p:pic>
        <p:nvPicPr>
          <p:cNvPr id="6" name="Content Placeholder 5">
            <a:extLst>
              <a:ext uri="{FF2B5EF4-FFF2-40B4-BE49-F238E27FC236}">
                <a16:creationId xmlns:a16="http://schemas.microsoft.com/office/drawing/2014/main" id="{0E3AE5CC-3F93-407A-9CE4-807ADABF4370}"/>
              </a:ext>
            </a:extLst>
          </p:cNvPr>
          <p:cNvPicPr>
            <a:picLocks noGrp="1" noChangeAspect="1"/>
          </p:cNvPicPr>
          <p:nvPr>
            <p:ph sz="half" idx="1"/>
          </p:nvPr>
        </p:nvPicPr>
        <p:blipFill>
          <a:blip r:embed="rId3"/>
          <a:stretch>
            <a:fillRect/>
          </a:stretch>
        </p:blipFill>
        <p:spPr>
          <a:xfrm>
            <a:off x="1762896" y="2217970"/>
            <a:ext cx="3633553" cy="3633553"/>
          </a:xfrm>
        </p:spPr>
      </p:pic>
      <p:pic>
        <p:nvPicPr>
          <p:cNvPr id="10" name="Content Placeholder 9">
            <a:extLst>
              <a:ext uri="{FF2B5EF4-FFF2-40B4-BE49-F238E27FC236}">
                <a16:creationId xmlns:a16="http://schemas.microsoft.com/office/drawing/2014/main" id="{6F4FEB12-2566-4133-B654-AB102501083D}"/>
              </a:ext>
            </a:extLst>
          </p:cNvPr>
          <p:cNvPicPr>
            <a:picLocks noGrp="1" noChangeAspect="1"/>
          </p:cNvPicPr>
          <p:nvPr>
            <p:ph sz="half" idx="2"/>
          </p:nvPr>
        </p:nvPicPr>
        <p:blipFill>
          <a:blip r:embed="rId4"/>
          <a:stretch>
            <a:fillRect/>
          </a:stretch>
        </p:blipFill>
        <p:spPr>
          <a:xfrm>
            <a:off x="6795552" y="2217972"/>
            <a:ext cx="3633552" cy="3633551"/>
          </a:xfrm>
        </p:spPr>
      </p:pic>
    </p:spTree>
    <p:extLst>
      <p:ext uri="{BB962C8B-B14F-4D97-AF65-F5344CB8AC3E}">
        <p14:creationId xmlns:p14="http://schemas.microsoft.com/office/powerpoint/2010/main" val="407657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Disfunction and Change</a:t>
            </a:r>
          </a:p>
        </p:txBody>
      </p:sp>
      <p:graphicFrame>
        <p:nvGraphicFramePr>
          <p:cNvPr id="31" name="Content Placeholder 2" descr="SmartArt 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328591003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954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8C52-ADDC-40E0-8D2E-6C8E953BCC60}"/>
              </a:ext>
            </a:extLst>
          </p:cNvPr>
          <p:cNvSpPr>
            <a:spLocks noGrp="1"/>
          </p:cNvSpPr>
          <p:nvPr>
            <p:ph type="title"/>
          </p:nvPr>
        </p:nvSpPr>
        <p:spPr/>
        <p:txBody>
          <a:bodyPr/>
          <a:lstStyle/>
          <a:p>
            <a:pPr algn="ctr"/>
            <a:r>
              <a:rPr lang="en-US" dirty="0"/>
              <a:t>The Role of the Counselor in SF</a:t>
            </a:r>
          </a:p>
        </p:txBody>
      </p:sp>
      <p:pic>
        <p:nvPicPr>
          <p:cNvPr id="5" name="Content Placeholder 4">
            <a:extLst>
              <a:ext uri="{FF2B5EF4-FFF2-40B4-BE49-F238E27FC236}">
                <a16:creationId xmlns:a16="http://schemas.microsoft.com/office/drawing/2014/main" id="{09EA0A38-2229-4530-99C2-2658EDF0CC1F}"/>
              </a:ext>
            </a:extLst>
          </p:cNvPr>
          <p:cNvPicPr>
            <a:picLocks noGrp="1" noChangeAspect="1"/>
          </p:cNvPicPr>
          <p:nvPr>
            <p:ph idx="1"/>
          </p:nvPr>
        </p:nvPicPr>
        <p:blipFill>
          <a:blip r:embed="rId3"/>
          <a:stretch>
            <a:fillRect/>
          </a:stretch>
        </p:blipFill>
        <p:spPr>
          <a:xfrm>
            <a:off x="3016250" y="2103438"/>
            <a:ext cx="6159499" cy="3849687"/>
          </a:xfrm>
        </p:spPr>
      </p:pic>
    </p:spTree>
    <p:extLst>
      <p:ext uri="{BB962C8B-B14F-4D97-AF65-F5344CB8AC3E}">
        <p14:creationId xmlns:p14="http://schemas.microsoft.com/office/powerpoint/2010/main" val="301637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FAD2-B794-493A-BF22-F1EDFEBDEDD4}"/>
              </a:ext>
            </a:extLst>
          </p:cNvPr>
          <p:cNvSpPr>
            <a:spLocks noGrp="1"/>
          </p:cNvSpPr>
          <p:nvPr>
            <p:ph type="title"/>
          </p:nvPr>
        </p:nvSpPr>
        <p:spPr/>
        <p:txBody>
          <a:bodyPr/>
          <a:lstStyle/>
          <a:p>
            <a:pPr algn="ctr"/>
            <a:r>
              <a:rPr lang="en-US" dirty="0"/>
              <a:t>Limitations on Diverse Populations</a:t>
            </a:r>
          </a:p>
        </p:txBody>
      </p:sp>
      <p:pic>
        <p:nvPicPr>
          <p:cNvPr id="1026" name="Picture 2" descr="Grimco | Speed Limit Sign">
            <a:extLst>
              <a:ext uri="{FF2B5EF4-FFF2-40B4-BE49-F238E27FC236}">
                <a16:creationId xmlns:a16="http://schemas.microsoft.com/office/drawing/2014/main" id="{A3C5C749-6F1E-42CB-A0F7-30D3584075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57135" y="2310714"/>
            <a:ext cx="4077729" cy="363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47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D189-0F3F-4BFD-90DE-B3AC231E0135}"/>
              </a:ext>
            </a:extLst>
          </p:cNvPr>
          <p:cNvSpPr>
            <a:spLocks noGrp="1"/>
          </p:cNvSpPr>
          <p:nvPr>
            <p:ph type="title"/>
          </p:nvPr>
        </p:nvSpPr>
        <p:spPr/>
        <p:txBody>
          <a:bodyPr/>
          <a:lstStyle/>
          <a:p>
            <a:pPr algn="ctr"/>
            <a:r>
              <a:rPr lang="en-US" dirty="0"/>
              <a:t>Acceptance and Flexibility</a:t>
            </a:r>
          </a:p>
        </p:txBody>
      </p:sp>
      <p:pic>
        <p:nvPicPr>
          <p:cNvPr id="2050" name="Picture 2" descr="Buddha Purnima 2021: Greetings &amp; inspirational quotes of Gautam Buddha">
            <a:extLst>
              <a:ext uri="{FF2B5EF4-FFF2-40B4-BE49-F238E27FC236}">
                <a16:creationId xmlns:a16="http://schemas.microsoft.com/office/drawing/2014/main" id="{63B9FC0C-5B11-41E0-B565-59ED767350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45361" y="2103438"/>
            <a:ext cx="6301277" cy="38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0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FB1C-017E-46F4-87F9-B733BA749D49}"/>
              </a:ext>
            </a:extLst>
          </p:cNvPr>
          <p:cNvSpPr>
            <a:spLocks noGrp="1"/>
          </p:cNvSpPr>
          <p:nvPr>
            <p:ph type="title"/>
          </p:nvPr>
        </p:nvSpPr>
        <p:spPr/>
        <p:txBody>
          <a:bodyPr/>
          <a:lstStyle/>
          <a:p>
            <a:pPr algn="ctr"/>
            <a:r>
              <a:rPr lang="en-US" dirty="0"/>
              <a:t>Implementing SF into Practicum</a:t>
            </a:r>
          </a:p>
        </p:txBody>
      </p:sp>
      <p:pic>
        <p:nvPicPr>
          <p:cNvPr id="5" name="Content Placeholder 4">
            <a:extLst>
              <a:ext uri="{FF2B5EF4-FFF2-40B4-BE49-F238E27FC236}">
                <a16:creationId xmlns:a16="http://schemas.microsoft.com/office/drawing/2014/main" id="{89C0AB02-CE5D-4386-A34F-C20374F10454}"/>
              </a:ext>
            </a:extLst>
          </p:cNvPr>
          <p:cNvPicPr>
            <a:picLocks noGrp="1" noChangeAspect="1"/>
          </p:cNvPicPr>
          <p:nvPr>
            <p:ph idx="1"/>
          </p:nvPr>
        </p:nvPicPr>
        <p:blipFill>
          <a:blip r:embed="rId3"/>
          <a:stretch>
            <a:fillRect/>
          </a:stretch>
        </p:blipFill>
        <p:spPr>
          <a:xfrm>
            <a:off x="3212339" y="2103438"/>
            <a:ext cx="5767321" cy="3849687"/>
          </a:xfrm>
        </p:spPr>
      </p:pic>
    </p:spTree>
    <p:extLst>
      <p:ext uri="{BB962C8B-B14F-4D97-AF65-F5344CB8AC3E}">
        <p14:creationId xmlns:p14="http://schemas.microsoft.com/office/powerpoint/2010/main" val="46744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B943-0EA8-4714-BEE3-4290CABCB295}"/>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022B9918-70A8-4893-ADF1-900520608CDF}"/>
              </a:ext>
            </a:extLst>
          </p:cNvPr>
          <p:cNvSpPr>
            <a:spLocks noGrp="1"/>
          </p:cNvSpPr>
          <p:nvPr>
            <p:ph idx="1"/>
          </p:nvPr>
        </p:nvSpPr>
        <p:spPr/>
        <p:txBody>
          <a:bodyPr>
            <a:normAutofit fontScale="62500" lnSpcReduction="20000"/>
          </a:bodyPr>
          <a:lstStyle/>
          <a:p>
            <a:pPr marL="0" marR="0" indent="0">
              <a:lnSpc>
                <a:spcPct val="200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200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American Counseling Association. (2014). “2014 Code of Ethics - American Counseling Association.”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Counseling.org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American Counseling Association, 2014,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https://www.counseling.org/resources/aca-code-of-ethics.pdf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American Psychiatric Association. (2014).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Diagnostic and statistical manual of mental health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disorders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(5th ed.). Speedy Publishing LLC.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200000"/>
              </a:lnSpc>
              <a:buNone/>
            </a:pPr>
            <a:r>
              <a:rPr lang="en-US" sz="1800" dirty="0">
                <a:effectLst/>
                <a:latin typeface="Times New Roman" panose="02020603050405020304" pitchFamily="18" charset="0"/>
                <a:ea typeface="Times New Roman" panose="02020603050405020304" pitchFamily="18" charset="0"/>
              </a:rPr>
              <a:t> Caddell, J. (2021, August 20). </a:t>
            </a:r>
            <a:r>
              <a:rPr lang="en-US" sz="1800" i="1" dirty="0">
                <a:effectLst/>
                <a:latin typeface="Times New Roman" panose="02020603050405020304" pitchFamily="18" charset="0"/>
                <a:ea typeface="Times New Roman" panose="02020603050405020304" pitchFamily="18" charset="0"/>
              </a:rPr>
              <a:t>How constructivism helps people make their own life path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Verywell</a:t>
            </a:r>
            <a:r>
              <a:rPr lang="en-US" sz="1800" dirty="0">
                <a:effectLst/>
                <a:latin typeface="Times New Roman" panose="02020603050405020304" pitchFamily="18" charset="0"/>
                <a:ea typeface="Times New Roman" panose="02020603050405020304" pitchFamily="18" charset="0"/>
              </a:rPr>
              <a:t> Mind. Retrieved March 16, 2022, from 	</a:t>
            </a:r>
          </a:p>
          <a:p>
            <a:pPr marL="0" marR="0" indent="0">
              <a:lnSpc>
                <a:spcPct val="200000"/>
              </a:lnSpc>
              <a:buNone/>
            </a:pP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hlinkClick r:id="rId3"/>
              </a:rPr>
              <a:t>h</a:t>
            </a:r>
            <a:r>
              <a:rPr lang="en-US" sz="1800" u="sng" dirty="0">
                <a:effectLst/>
                <a:latin typeface="Times New Roman" panose="02020603050405020304" pitchFamily="18" charset="0"/>
                <a:ea typeface="Times New Roman" panose="02020603050405020304" pitchFamily="18" charset="0"/>
                <a:hlinkClick r:id="rId3"/>
              </a:rPr>
              <a:t>ttps://www.verywellmind.com/constructivism-</a:t>
            </a:r>
            <a:endParaRPr lang="en-US" sz="1800" u="sng" dirty="0">
              <a:effectLst/>
              <a:latin typeface="Times New Roman" panose="02020603050405020304" pitchFamily="18" charset="0"/>
              <a:ea typeface="Times New Roman" panose="02020603050405020304" pitchFamily="18" charset="0"/>
            </a:endParaRPr>
          </a:p>
          <a:p>
            <a:pPr marL="0" marR="0" indent="0">
              <a:lnSpc>
                <a:spcPct val="200000"/>
              </a:lnSpc>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GCU. (2022). “Professional Dispositions of Learners.”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Halo.gcu.edu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Grand Canyon University, </a:t>
            </a:r>
            <a:r>
              <a:rPr lang="en-US" sz="1800" dirty="0">
                <a:latin typeface="Arial" panose="020B0604020202020204" pitchFamily="34" charset="0"/>
                <a:ea typeface="Times New Roman" panose="02020603050405020304" pitchFamily="18" charset="0"/>
                <a:cs typeface="Times New Roman" panose="02020603050405020304" pitchFamily="18" charset="0"/>
              </a:rPr>
              <a:t>	</a:t>
            </a:r>
          </a:p>
          <a:p>
            <a:pPr marL="0" marR="0" indent="0">
              <a:lnSpc>
                <a:spcPct val="200000"/>
              </a:lnSpc>
              <a:buNone/>
            </a:pP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https://halo.gcu.edu/resource/dff9493e-15f0-4a45-9c8d-6f1eb1388b1f?nestedResourceId=5e9de908-e67f-4dd7-99ae-9b77e1c239e6</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331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{656BC553-2651-4572-A1FE-5AE1FE66473A}tf56219246_win32</Template>
  <TotalTime>565</TotalTime>
  <Words>2005</Words>
  <Application>Microsoft Office PowerPoint</Application>
  <PresentationFormat>Widescreen</PresentationFormat>
  <Paragraphs>65</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Avenir Next LT Pro</vt:lpstr>
      <vt:lpstr>Avenir Next LT Pro Light</vt:lpstr>
      <vt:lpstr>Calibri</vt:lpstr>
      <vt:lpstr>Garamond</vt:lpstr>
      <vt:lpstr>inherit</vt:lpstr>
      <vt:lpstr>Open Sans</vt:lpstr>
      <vt:lpstr>Times New Roman</vt:lpstr>
      <vt:lpstr>SavonVTI</vt:lpstr>
      <vt:lpstr>  Solution-Focused Therapy:  going for the win John Nolan Grand Canyon University CNL-500-O506: Theories and Models of Counseling Dr. DNetra Smith 3/23/2022 </vt:lpstr>
      <vt:lpstr>Personal Alignment with the Solution-Focused (SF) Approach</vt:lpstr>
      <vt:lpstr>Human Nature</vt:lpstr>
      <vt:lpstr>Disfunction and Change</vt:lpstr>
      <vt:lpstr>The Role of the Counselor in SF</vt:lpstr>
      <vt:lpstr>Limitations on Diverse Populations</vt:lpstr>
      <vt:lpstr>Acceptance and Flexibility</vt:lpstr>
      <vt:lpstr>Implementing SF into Practicum</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Solution-Focused Therapy:  going for the win John Nolan Grand Canyon University CNL-500-O506: Theories and Models of Counseling Dr. DNetra Smith 3/23/2022 </dc:title>
  <dc:creator>john nolan</dc:creator>
  <cp:lastModifiedBy>john nolan</cp:lastModifiedBy>
  <cp:revision>1</cp:revision>
  <dcterms:created xsi:type="dcterms:W3CDTF">2022-03-23T14:30:19Z</dcterms:created>
  <dcterms:modified xsi:type="dcterms:W3CDTF">2022-03-23T23:55:28Z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